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7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830B1-34CC-4A80-8558-B73F3683A6AC}" type="datetimeFigureOut">
              <a:rPr lang="nl-NL" smtClean="0"/>
              <a:pPr/>
              <a:t>1-6-2013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7B072-62FA-4925-B888-39E27EBA6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8064896" cy="7920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Lijdend voorwerp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als persoonlijk</a:t>
            </a:r>
            <a:r>
              <a:rPr kumimoji="0" lang="nl-NL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voornaamwoord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268760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bijvoorbeeld</a:t>
            </a:r>
            <a:br>
              <a:rPr kumimoji="0" lang="nl-NL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Ik heb </a:t>
            </a:r>
            <a:r>
              <a:rPr lang="nl-NL" sz="3200" b="1" dirty="0" smtClean="0"/>
              <a:t>een boek</a:t>
            </a:r>
            <a:r>
              <a:rPr lang="nl-NL" sz="3200" dirty="0" smtClean="0"/>
              <a:t> gevonden.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/>
              <a:t> </a:t>
            </a:r>
            <a:r>
              <a:rPr lang="nl-NL" sz="3200" dirty="0" smtClean="0"/>
              <a:t>				Ik heb </a:t>
            </a:r>
            <a:r>
              <a:rPr lang="nl-NL" sz="3200" b="1" dirty="0" smtClean="0"/>
              <a:t>het</a:t>
            </a:r>
            <a:r>
              <a:rPr lang="nl-NL" sz="3200" dirty="0" smtClean="0"/>
              <a:t> gevonden.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Stefan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heeft </a:t>
            </a:r>
            <a:r>
              <a:rPr kumimoji="0" lang="nl-NL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Sarah</a:t>
            </a: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gisteren gezien</a:t>
            </a:r>
            <a:r>
              <a:rPr lang="nl-NL" sz="3200" b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Stefan heeft </a:t>
            </a:r>
            <a:r>
              <a:rPr kumimoji="0" lang="nl-NL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haar</a:t>
            </a: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gezien.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332656"/>
            <a:ext cx="7992888" cy="568863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Vormen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600" b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onderwerp		lijdend voorwerp	</a:t>
            </a:r>
            <a:r>
              <a:rPr kumimoji="0" lang="nl-NL" sz="2600" b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500" dirty="0" smtClean="0"/>
              <a:t>je				</a:t>
            </a:r>
            <a:r>
              <a:rPr lang="nl-NL" sz="3500" dirty="0" smtClean="0">
                <a:solidFill>
                  <a:srgbClr val="FF0000"/>
                </a:solidFill>
              </a:rPr>
              <a:t>me (m’)</a:t>
            </a:r>
            <a:r>
              <a:rPr lang="nl-NL" sz="3500" dirty="0" smtClean="0">
                <a:solidFill>
                  <a:srgbClr val="00B050"/>
                </a:solidFill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500" dirty="0" err="1" smtClean="0"/>
              <a:t>tu</a:t>
            </a:r>
            <a:r>
              <a:rPr lang="nl-NL" sz="3500" dirty="0" smtClean="0"/>
              <a:t>			</a:t>
            </a:r>
            <a:r>
              <a:rPr lang="nl-NL" sz="3500" dirty="0" smtClean="0">
                <a:solidFill>
                  <a:srgbClr val="FF0000"/>
                </a:solidFill>
              </a:rPr>
              <a:t>te (t’)</a:t>
            </a:r>
            <a:r>
              <a:rPr lang="nl-NL" sz="3500" dirty="0" smtClean="0">
                <a:solidFill>
                  <a:srgbClr val="00B050"/>
                </a:solidFill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500" b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35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500" b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500" b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(l’)			</a:t>
            </a:r>
            <a:endParaRPr kumimoji="0" lang="nl-NL" sz="3500" b="1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500" dirty="0" err="1" smtClean="0"/>
              <a:t>elle</a:t>
            </a:r>
            <a:r>
              <a:rPr lang="nl-NL" sz="3500" dirty="0" smtClean="0"/>
              <a:t>			</a:t>
            </a:r>
            <a:r>
              <a:rPr lang="nl-NL" sz="3500" b="1" dirty="0" smtClean="0">
                <a:solidFill>
                  <a:srgbClr val="FF0000"/>
                </a:solidFill>
              </a:rPr>
              <a:t>la (l’)			</a:t>
            </a:r>
            <a:r>
              <a:rPr lang="nl-NL" sz="3500" dirty="0" smtClean="0"/>
              <a:t/>
            </a:r>
            <a:br>
              <a:rPr lang="nl-NL" sz="3500" dirty="0" smtClean="0"/>
            </a:br>
            <a:endParaRPr lang="nl-NL" sz="3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500" b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5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500" b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500" b="0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500" dirty="0" err="1" smtClean="0"/>
              <a:t>vous</a:t>
            </a:r>
            <a:r>
              <a:rPr lang="nl-NL" sz="3500" dirty="0" smtClean="0"/>
              <a:t>			</a:t>
            </a:r>
            <a:r>
              <a:rPr lang="nl-NL" sz="3500" dirty="0" err="1" smtClean="0">
                <a:solidFill>
                  <a:srgbClr val="FF0000"/>
                </a:solidFill>
              </a:rPr>
              <a:t>vous</a:t>
            </a:r>
            <a:r>
              <a:rPr lang="nl-NL" sz="3500" dirty="0" smtClean="0">
                <a:solidFill>
                  <a:srgbClr val="00B050"/>
                </a:solidFill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500" b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5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500" b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</a:t>
            </a:r>
            <a:r>
              <a:rPr kumimoji="0" lang="nl-NL" sz="3500" b="1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500" dirty="0" err="1" smtClean="0"/>
              <a:t>elles</a:t>
            </a:r>
            <a:r>
              <a:rPr lang="nl-NL" sz="3500" dirty="0" smtClean="0"/>
              <a:t>			</a:t>
            </a:r>
            <a:r>
              <a:rPr lang="nl-NL" sz="3500" b="1" dirty="0" smtClean="0">
                <a:solidFill>
                  <a:srgbClr val="FF0000"/>
                </a:solidFill>
              </a:rPr>
              <a:t>les</a:t>
            </a:r>
            <a:r>
              <a:rPr lang="nl-NL" sz="3500" b="1" dirty="0" smtClean="0">
                <a:solidFill>
                  <a:srgbClr val="00B050"/>
                </a:solidFill>
              </a:rPr>
              <a:t>			</a:t>
            </a:r>
            <a:endParaRPr kumimoji="0" lang="nl-NL" sz="3500" b="1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332656"/>
            <a:ext cx="7992888" cy="568863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/la/l’/les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u="sng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Meestal gebruik je </a:t>
            </a:r>
            <a:r>
              <a:rPr lang="nl-NL" sz="3200" i="1" dirty="0" err="1" smtClean="0"/>
              <a:t>le</a:t>
            </a:r>
            <a:r>
              <a:rPr lang="nl-NL" sz="3200" i="1" dirty="0" smtClean="0"/>
              <a:t>, la, l’</a:t>
            </a:r>
            <a:r>
              <a:rPr lang="nl-NL" sz="3200" dirty="0" smtClean="0"/>
              <a:t> en </a:t>
            </a:r>
            <a:r>
              <a:rPr lang="nl-NL" sz="3200" i="1" dirty="0" smtClean="0"/>
              <a:t>les</a:t>
            </a:r>
            <a:r>
              <a:rPr lang="nl-NL" sz="3200" dirty="0" smtClean="0"/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Deze gebruik je om een zelfstandig naamwoord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te vervangen.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Kijk naar het getal en geslacht van het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zelfstandig naamwoord.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err="1" smtClean="0"/>
              <a:t>mnl</a:t>
            </a:r>
            <a:r>
              <a:rPr lang="nl-NL" sz="3200" dirty="0" smtClean="0"/>
              <a:t>. ev. </a:t>
            </a:r>
            <a:r>
              <a:rPr lang="nl-NL" sz="3200" dirty="0" smtClean="0"/>
              <a:t>	</a:t>
            </a:r>
            <a:r>
              <a:rPr lang="nl-NL" sz="3200" b="1" dirty="0" err="1" smtClean="0">
                <a:solidFill>
                  <a:srgbClr val="FF0000"/>
                </a:solidFill>
              </a:rPr>
              <a:t>le</a:t>
            </a:r>
            <a:r>
              <a:rPr lang="nl-NL" sz="3200" b="1" dirty="0" smtClean="0"/>
              <a:t>		</a:t>
            </a:r>
            <a:r>
              <a:rPr lang="nl-NL" sz="3200" dirty="0" smtClean="0"/>
              <a:t>klinkerbotsing	</a:t>
            </a:r>
            <a:r>
              <a:rPr lang="nl-NL" sz="3200" b="1" dirty="0" smtClean="0">
                <a:solidFill>
                  <a:srgbClr val="FF0000"/>
                </a:solidFill>
              </a:rPr>
              <a:t>l’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vr. ev.		</a:t>
            </a:r>
            <a:r>
              <a:rPr lang="nl-NL" sz="3200" b="1" dirty="0" smtClean="0">
                <a:solidFill>
                  <a:srgbClr val="FF0000"/>
                </a:solidFill>
              </a:rPr>
              <a:t>la</a:t>
            </a:r>
            <a:r>
              <a:rPr lang="nl-NL" sz="3200" b="1" dirty="0" smtClean="0"/>
              <a:t>		</a:t>
            </a:r>
            <a:r>
              <a:rPr lang="nl-NL" sz="3200" dirty="0" smtClean="0"/>
              <a:t>meervoud		</a:t>
            </a:r>
            <a:r>
              <a:rPr lang="nl-NL" sz="3200" b="1" dirty="0" smtClean="0">
                <a:solidFill>
                  <a:srgbClr val="FF0000"/>
                </a:solidFill>
              </a:rPr>
              <a:t>les</a:t>
            </a:r>
            <a:endParaRPr lang="nl-NL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500" b="1" dirty="0" smtClean="0">
                <a:solidFill>
                  <a:srgbClr val="00B050"/>
                </a:solidFill>
              </a:rPr>
              <a:t>			</a:t>
            </a:r>
            <a:endParaRPr kumimoji="0" lang="nl-NL" sz="3500" b="1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332656"/>
            <a:ext cx="7992888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Plaats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sz="3200" dirty="0" smtClean="0"/>
              <a:t>voor de infinitief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>
                <a:solidFill>
                  <a:srgbClr val="00B050"/>
                </a:solidFill>
              </a:rPr>
              <a:t>	</a:t>
            </a:r>
            <a:r>
              <a:rPr lang="nl-NL" sz="3200" i="1" dirty="0" smtClean="0"/>
              <a:t>Je </a:t>
            </a:r>
            <a:r>
              <a:rPr lang="nl-NL" sz="3200" i="1" dirty="0" err="1" smtClean="0"/>
              <a:t>vais</a:t>
            </a:r>
            <a:r>
              <a:rPr lang="nl-NL" sz="3200" i="1" dirty="0" smtClean="0"/>
              <a:t> </a:t>
            </a:r>
            <a:r>
              <a:rPr lang="nl-NL" sz="3200" i="1" dirty="0" err="1" smtClean="0">
                <a:solidFill>
                  <a:schemeClr val="accent4"/>
                </a:solidFill>
              </a:rPr>
              <a:t>donner</a:t>
            </a:r>
            <a:r>
              <a:rPr lang="nl-NL" sz="3200" i="1" dirty="0" smtClean="0"/>
              <a:t> </a:t>
            </a:r>
            <a:r>
              <a:rPr lang="nl-NL" sz="3200" b="1" i="1" dirty="0" err="1" smtClean="0"/>
              <a:t>un</a:t>
            </a:r>
            <a:r>
              <a:rPr lang="nl-NL" sz="3200" b="1" i="1" dirty="0" smtClean="0"/>
              <a:t> cadeau</a:t>
            </a:r>
            <a:r>
              <a:rPr lang="nl-NL" sz="3200" i="1" dirty="0" smtClean="0"/>
              <a:t>.	</a:t>
            </a:r>
            <a:br>
              <a:rPr lang="nl-NL" sz="3200" i="1" dirty="0" smtClean="0"/>
            </a:br>
            <a:r>
              <a:rPr lang="nl-NL" sz="3200" i="1" dirty="0" smtClean="0"/>
              <a:t>Je </a:t>
            </a:r>
            <a:r>
              <a:rPr lang="nl-NL" sz="3200" i="1" dirty="0" err="1" smtClean="0"/>
              <a:t>vais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le</a:t>
            </a:r>
            <a:r>
              <a:rPr lang="nl-NL" sz="3200" i="1" dirty="0" smtClean="0"/>
              <a:t> </a:t>
            </a:r>
            <a:r>
              <a:rPr lang="nl-NL" sz="3200" i="1" dirty="0" err="1" smtClean="0">
                <a:solidFill>
                  <a:schemeClr val="accent4"/>
                </a:solidFill>
              </a:rPr>
              <a:t>donner</a:t>
            </a:r>
            <a:r>
              <a:rPr lang="nl-NL" sz="3200" i="1" dirty="0" smtClean="0"/>
              <a:t>.</a:t>
            </a:r>
            <a:endParaRPr lang="nl-NL" sz="3500" b="1" dirty="0" smtClean="0">
              <a:solidFill>
                <a:srgbClr val="00B05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500" b="1" i="1" dirty="0" smtClean="0">
              <a:solidFill>
                <a:srgbClr val="00B05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lang="nl-NL" sz="3200" dirty="0" smtClean="0"/>
              <a:t>voor de persoonsvorm</a:t>
            </a:r>
            <a:r>
              <a:rPr lang="nl-NL" sz="3200" b="1" i="1" dirty="0" smtClean="0">
                <a:solidFill>
                  <a:srgbClr val="00B050"/>
                </a:solidFill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dirty="0">
                <a:solidFill>
                  <a:srgbClr val="00B050"/>
                </a:solidFill>
              </a:rPr>
              <a:t>	</a:t>
            </a:r>
            <a:r>
              <a:rPr lang="nl-NL" sz="3200" i="1" dirty="0" smtClean="0"/>
              <a:t>Je </a:t>
            </a:r>
            <a:r>
              <a:rPr lang="nl-NL" sz="3200" i="1" dirty="0" err="1" smtClean="0">
                <a:solidFill>
                  <a:schemeClr val="accent4"/>
                </a:solidFill>
              </a:rPr>
              <a:t>donne</a:t>
            </a:r>
            <a:r>
              <a:rPr lang="nl-NL" sz="3200" i="1" dirty="0" smtClean="0"/>
              <a:t> </a:t>
            </a:r>
            <a:r>
              <a:rPr lang="nl-NL" sz="3200" b="1" i="1" dirty="0" err="1" smtClean="0"/>
              <a:t>un</a:t>
            </a:r>
            <a:r>
              <a:rPr lang="nl-NL" sz="3200" b="1" i="1" dirty="0" smtClean="0"/>
              <a:t> cadeau</a:t>
            </a:r>
            <a:r>
              <a:rPr lang="nl-NL" sz="3200" i="1" dirty="0" smtClean="0"/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/>
              <a:t>	</a:t>
            </a:r>
            <a:r>
              <a:rPr lang="nl-NL" sz="3200" i="1" dirty="0" smtClean="0"/>
              <a:t>Je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le</a:t>
            </a:r>
            <a:r>
              <a:rPr lang="nl-NL" sz="3200" i="1" dirty="0" smtClean="0"/>
              <a:t> </a:t>
            </a:r>
            <a:r>
              <a:rPr lang="nl-NL" sz="3200" i="1" dirty="0" err="1" smtClean="0">
                <a:solidFill>
                  <a:schemeClr val="accent4"/>
                </a:solidFill>
              </a:rPr>
              <a:t>donne</a:t>
            </a:r>
            <a:r>
              <a:rPr lang="nl-NL" sz="3200" i="1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332656"/>
            <a:ext cx="7992888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5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op!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noProof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Staat er geen heel werkwoord in de zin, maar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wel een ontkenning, dan komt het persoonlijk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voornaamwoord tussen </a:t>
            </a:r>
            <a:r>
              <a:rPr lang="nl-NL" sz="3200" b="1" i="1" noProof="0" dirty="0" err="1" smtClean="0"/>
              <a:t>ne</a:t>
            </a:r>
            <a:r>
              <a:rPr lang="nl-NL" sz="3200" noProof="0" dirty="0" smtClean="0"/>
              <a:t> en 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persoonsvorm.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strike="noStrike" kern="1200" cap="none" spc="0" normalizeH="0" baseline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noProof="0" dirty="0" smtClean="0"/>
              <a:t>	</a:t>
            </a:r>
            <a:r>
              <a:rPr lang="nl-NL" sz="3200" i="1" dirty="0" smtClean="0"/>
              <a:t>Je </a:t>
            </a:r>
            <a:r>
              <a:rPr lang="nl-NL" sz="3200" i="1" dirty="0" smtClean="0">
                <a:solidFill>
                  <a:schemeClr val="accent4"/>
                </a:solidFill>
              </a:rPr>
              <a:t>n’</a:t>
            </a:r>
            <a:r>
              <a:rPr lang="nl-NL" sz="3200" i="1" dirty="0" smtClean="0"/>
              <a:t> ai </a:t>
            </a:r>
            <a:r>
              <a:rPr lang="nl-NL" sz="3200" i="1" dirty="0" smtClean="0">
                <a:solidFill>
                  <a:schemeClr val="accent4"/>
                </a:solidFill>
              </a:rPr>
              <a:t>pas</a:t>
            </a:r>
            <a:r>
              <a:rPr lang="nl-NL" sz="3200" i="1" dirty="0" smtClean="0"/>
              <a:t> vu Marianne.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dirty="0" smtClean="0"/>
              <a:t>	</a:t>
            </a:r>
            <a:r>
              <a:rPr lang="nl-NL" sz="3200" i="1" dirty="0" smtClean="0"/>
              <a:t>Je </a:t>
            </a:r>
            <a:r>
              <a:rPr lang="nl-NL" sz="3200" i="1" dirty="0" err="1" smtClean="0">
                <a:solidFill>
                  <a:schemeClr val="accent4"/>
                </a:solidFill>
              </a:rPr>
              <a:t>ne</a:t>
            </a:r>
            <a:r>
              <a:rPr lang="nl-NL" sz="3200" i="1" dirty="0" smtClean="0"/>
              <a:t> </a:t>
            </a:r>
            <a:r>
              <a:rPr lang="nl-NL" sz="3200" i="1" dirty="0" err="1" smtClean="0">
                <a:solidFill>
                  <a:srgbClr val="FF0000"/>
                </a:solidFill>
              </a:rPr>
              <a:t>l’</a:t>
            </a:r>
            <a:r>
              <a:rPr lang="nl-NL" sz="3200" i="1" dirty="0" err="1" smtClean="0"/>
              <a:t>ai</a:t>
            </a:r>
            <a:r>
              <a:rPr lang="nl-NL" sz="3200" i="1" dirty="0" smtClean="0"/>
              <a:t> </a:t>
            </a:r>
            <a:r>
              <a:rPr lang="nl-NL" sz="3200" i="1" dirty="0" smtClean="0">
                <a:solidFill>
                  <a:schemeClr val="accent4"/>
                </a:solidFill>
              </a:rPr>
              <a:t>pas</a:t>
            </a:r>
            <a:r>
              <a:rPr lang="nl-NL" sz="3200" i="1" dirty="0" smtClean="0"/>
              <a:t> vu.</a:t>
            </a:r>
            <a:endParaRPr kumimoji="0" lang="nl-NL" sz="3500" b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</Words>
  <Application>Microsoft Office PowerPoint</Application>
  <PresentationFormat>Diavoorstelling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5</cp:revision>
  <dcterms:created xsi:type="dcterms:W3CDTF">2012-05-12T20:08:19Z</dcterms:created>
  <dcterms:modified xsi:type="dcterms:W3CDTF">2013-06-01T16:35:17Z</dcterms:modified>
</cp:coreProperties>
</file>